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2" d="100"/>
          <a:sy n="62" d="100"/>
        </p:scale>
        <p:origin x="56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299723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  <p:txBody>
          <a:bodyPr/>
          <a:lstStyle/>
          <a:p>
            <a:endParaRPr lang="en-IN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50437" y="1385292"/>
            <a:ext cx="7415927" cy="319397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8384"/>
              </a:lnSpc>
              <a:buNone/>
            </a:pPr>
            <a:r>
              <a:rPr lang="en-US" sz="6707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Introduction to the FIFA World Cup Analysis</a:t>
            </a:r>
            <a:endParaRPr lang="en-US" sz="6707" dirty="0"/>
          </a:p>
        </p:txBody>
      </p:sp>
      <p:sp>
        <p:nvSpPr>
          <p:cNvPr id="6" name="Text 3"/>
          <p:cNvSpPr/>
          <p:nvPr/>
        </p:nvSpPr>
        <p:spPr>
          <a:xfrm>
            <a:off x="6350437" y="4949547"/>
            <a:ext cx="7415927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FIFA World Cup is a monumental global sporting event. This analysis explores historical data from 1930 to 2014, focusing on key trends and insights.</a:t>
            </a:r>
            <a:endParaRPr lang="en-US" sz="1944" dirty="0"/>
          </a:p>
        </p:txBody>
      </p:sp>
      <p:sp>
        <p:nvSpPr>
          <p:cNvPr id="9" name="Text 5"/>
          <p:cNvSpPr/>
          <p:nvPr/>
        </p:nvSpPr>
        <p:spPr>
          <a:xfrm>
            <a:off x="6868716" y="6412349"/>
            <a:ext cx="2249567" cy="4319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402"/>
              </a:lnSpc>
              <a:buNone/>
            </a:pPr>
            <a:r>
              <a:rPr lang="en-US" sz="243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by Naman Kedia</a:t>
            </a:r>
            <a:endParaRPr lang="en-US" sz="243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sp>
        <p:nvSpPr>
          <p:cNvPr id="4" name="Text 2"/>
          <p:cNvSpPr/>
          <p:nvPr/>
        </p:nvSpPr>
        <p:spPr>
          <a:xfrm>
            <a:off x="864037" y="1629013"/>
            <a:ext cx="12902327" cy="23145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Overview of the Datasets: WorldCupMatches, WorldCupPlayers, WorldCups</a:t>
            </a:r>
            <a:endParaRPr lang="en-US" sz="4860" dirty="0"/>
          </a:p>
        </p:txBody>
      </p:sp>
      <p:sp>
        <p:nvSpPr>
          <p:cNvPr id="5" name="Text 3"/>
          <p:cNvSpPr/>
          <p:nvPr/>
        </p:nvSpPr>
        <p:spPr>
          <a:xfrm>
            <a:off x="864037" y="4560689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WorldCupMatches</a:t>
            </a:r>
            <a:endParaRPr lang="en-US" sz="2430" dirty="0"/>
          </a:p>
        </p:txBody>
      </p:sp>
      <p:sp>
        <p:nvSpPr>
          <p:cNvPr id="6" name="Text 4"/>
          <p:cNvSpPr/>
          <p:nvPr/>
        </p:nvSpPr>
        <p:spPr>
          <a:xfrm>
            <a:off x="864037" y="5193268"/>
            <a:ext cx="3898821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This dataset covers all matches played, including scores and outcomes.</a:t>
            </a:r>
            <a:endParaRPr lang="en-US" sz="1944" dirty="0"/>
          </a:p>
        </p:txBody>
      </p:sp>
      <p:sp>
        <p:nvSpPr>
          <p:cNvPr id="7" name="Text 5"/>
          <p:cNvSpPr/>
          <p:nvPr/>
        </p:nvSpPr>
        <p:spPr>
          <a:xfrm>
            <a:off x="5372695" y="4560689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WorldCupPlayers</a:t>
            </a:r>
            <a:endParaRPr lang="en-US" sz="2430" dirty="0"/>
          </a:p>
        </p:txBody>
      </p:sp>
      <p:sp>
        <p:nvSpPr>
          <p:cNvPr id="8" name="Text 6"/>
          <p:cNvSpPr/>
          <p:nvPr/>
        </p:nvSpPr>
        <p:spPr>
          <a:xfrm>
            <a:off x="5372695" y="5193268"/>
            <a:ext cx="3898821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Contains player stats, including goals, assists, and playing positions.</a:t>
            </a:r>
            <a:endParaRPr lang="en-US" sz="1944" dirty="0"/>
          </a:p>
        </p:txBody>
      </p:sp>
      <p:sp>
        <p:nvSpPr>
          <p:cNvPr id="9" name="Text 7"/>
          <p:cNvSpPr/>
          <p:nvPr/>
        </p:nvSpPr>
        <p:spPr>
          <a:xfrm>
            <a:off x="9881354" y="4560689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WorldCups</a:t>
            </a:r>
            <a:endParaRPr lang="en-US" sz="2430" dirty="0"/>
          </a:p>
        </p:txBody>
      </p:sp>
      <p:sp>
        <p:nvSpPr>
          <p:cNvPr id="10" name="Text 8"/>
          <p:cNvSpPr/>
          <p:nvPr/>
        </p:nvSpPr>
        <p:spPr>
          <a:xfrm>
            <a:off x="9881354" y="5193268"/>
            <a:ext cx="3898821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Details historical information about each tournament, including host nations and champions.</a:t>
            </a:r>
            <a:endParaRPr lang="en-US" sz="1944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60916" y="1562219"/>
            <a:ext cx="7822168" cy="1180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647"/>
              </a:lnSpc>
              <a:buNone/>
            </a:pPr>
            <a:r>
              <a:rPr lang="en-US" sz="3717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Historical Trends in World Cup Tournaments (1930-2014)</a:t>
            </a:r>
            <a:endParaRPr lang="en-US" sz="3717" dirty="0"/>
          </a:p>
        </p:txBody>
      </p:sp>
      <p:sp>
        <p:nvSpPr>
          <p:cNvPr id="6" name="Shape 3"/>
          <p:cNvSpPr/>
          <p:nvPr/>
        </p:nvSpPr>
        <p:spPr>
          <a:xfrm>
            <a:off x="932736" y="3025616"/>
            <a:ext cx="22860" cy="3641646"/>
          </a:xfrm>
          <a:prstGeom prst="roundRect">
            <a:avLst>
              <a:gd name="adj" fmla="val 346946"/>
            </a:avLst>
          </a:prstGeom>
          <a:solidFill>
            <a:srgbClr val="56565B"/>
          </a:solidFill>
          <a:ln/>
        </p:spPr>
      </p:sp>
      <p:sp>
        <p:nvSpPr>
          <p:cNvPr id="7" name="Shape 4"/>
          <p:cNvSpPr/>
          <p:nvPr/>
        </p:nvSpPr>
        <p:spPr>
          <a:xfrm>
            <a:off x="1133713" y="3439001"/>
            <a:ext cx="660916" cy="22860"/>
          </a:xfrm>
          <a:prstGeom prst="roundRect">
            <a:avLst>
              <a:gd name="adj" fmla="val 346946"/>
            </a:avLst>
          </a:prstGeom>
          <a:solidFill>
            <a:srgbClr val="56565B"/>
          </a:solidFill>
          <a:ln/>
        </p:spPr>
      </p:sp>
      <p:sp>
        <p:nvSpPr>
          <p:cNvPr id="8" name="Shape 5"/>
          <p:cNvSpPr/>
          <p:nvPr/>
        </p:nvSpPr>
        <p:spPr>
          <a:xfrm>
            <a:off x="731758" y="3238024"/>
            <a:ext cx="424815" cy="424815"/>
          </a:xfrm>
          <a:prstGeom prst="roundRect">
            <a:avLst>
              <a:gd name="adj" fmla="val 18670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902732" y="3308747"/>
            <a:ext cx="82748" cy="28325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30"/>
              </a:lnSpc>
              <a:buNone/>
            </a:pPr>
            <a:r>
              <a:rPr lang="en-US" sz="2230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1</a:t>
            </a:r>
            <a:endParaRPr lang="en-US" sz="2230" dirty="0"/>
          </a:p>
        </p:txBody>
      </p:sp>
      <p:sp>
        <p:nvSpPr>
          <p:cNvPr id="10" name="Text 7"/>
          <p:cNvSpPr/>
          <p:nvPr/>
        </p:nvSpPr>
        <p:spPr>
          <a:xfrm>
            <a:off x="1982748" y="3214449"/>
            <a:ext cx="2360414" cy="2950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23"/>
              </a:lnSpc>
              <a:buNone/>
            </a:pPr>
            <a:r>
              <a:rPr lang="en-US" sz="1859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Early Years</a:t>
            </a:r>
            <a:endParaRPr lang="en-US" sz="1859" dirty="0"/>
          </a:p>
        </p:txBody>
      </p:sp>
      <p:sp>
        <p:nvSpPr>
          <p:cNvPr id="11" name="Text 8"/>
          <p:cNvSpPr/>
          <p:nvPr/>
        </p:nvSpPr>
        <p:spPr>
          <a:xfrm>
            <a:off x="1982748" y="3622715"/>
            <a:ext cx="6500336" cy="3020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79"/>
              </a:lnSpc>
              <a:buNone/>
            </a:pPr>
            <a:r>
              <a:rPr lang="en-US" sz="1487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first tournament took place in 1930, hosted by Uruguay.</a:t>
            </a:r>
            <a:endParaRPr lang="en-US" sz="1487" dirty="0"/>
          </a:p>
        </p:txBody>
      </p:sp>
      <p:sp>
        <p:nvSpPr>
          <p:cNvPr id="12" name="Shape 9"/>
          <p:cNvSpPr/>
          <p:nvPr/>
        </p:nvSpPr>
        <p:spPr>
          <a:xfrm>
            <a:off x="1133713" y="4715828"/>
            <a:ext cx="660916" cy="22860"/>
          </a:xfrm>
          <a:prstGeom prst="roundRect">
            <a:avLst>
              <a:gd name="adj" fmla="val 346946"/>
            </a:avLst>
          </a:prstGeom>
          <a:solidFill>
            <a:srgbClr val="56565B"/>
          </a:solidFill>
          <a:ln/>
        </p:spPr>
      </p:sp>
      <p:sp>
        <p:nvSpPr>
          <p:cNvPr id="13" name="Shape 10"/>
          <p:cNvSpPr/>
          <p:nvPr/>
        </p:nvSpPr>
        <p:spPr>
          <a:xfrm>
            <a:off x="731758" y="4514850"/>
            <a:ext cx="424815" cy="424815"/>
          </a:xfrm>
          <a:prstGeom prst="roundRect">
            <a:avLst>
              <a:gd name="adj" fmla="val 18670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863084" y="4585573"/>
            <a:ext cx="162044" cy="28325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30"/>
              </a:lnSpc>
              <a:buNone/>
            </a:pPr>
            <a:r>
              <a:rPr lang="en-US" sz="2230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2</a:t>
            </a:r>
            <a:endParaRPr lang="en-US" sz="2230" dirty="0"/>
          </a:p>
        </p:txBody>
      </p:sp>
      <p:sp>
        <p:nvSpPr>
          <p:cNvPr id="15" name="Text 12"/>
          <p:cNvSpPr/>
          <p:nvPr/>
        </p:nvSpPr>
        <p:spPr>
          <a:xfrm>
            <a:off x="1982748" y="4491276"/>
            <a:ext cx="3220522" cy="2950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23"/>
              </a:lnSpc>
              <a:buNone/>
            </a:pPr>
            <a:r>
              <a:rPr lang="en-US" sz="1859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Mid-Century Developments</a:t>
            </a:r>
            <a:endParaRPr lang="en-US" sz="1859" dirty="0"/>
          </a:p>
        </p:txBody>
      </p:sp>
      <p:sp>
        <p:nvSpPr>
          <p:cNvPr id="16" name="Text 13"/>
          <p:cNvSpPr/>
          <p:nvPr/>
        </p:nvSpPr>
        <p:spPr>
          <a:xfrm>
            <a:off x="1982748" y="4899541"/>
            <a:ext cx="6500336" cy="3020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79"/>
              </a:lnSpc>
              <a:buNone/>
            </a:pPr>
            <a:r>
              <a:rPr lang="en-US" sz="1487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New teams joined, and competition intensified during the 1960s.</a:t>
            </a:r>
            <a:endParaRPr lang="en-US" sz="1487" dirty="0"/>
          </a:p>
        </p:txBody>
      </p:sp>
      <p:sp>
        <p:nvSpPr>
          <p:cNvPr id="17" name="Shape 14"/>
          <p:cNvSpPr/>
          <p:nvPr/>
        </p:nvSpPr>
        <p:spPr>
          <a:xfrm>
            <a:off x="1133713" y="5992654"/>
            <a:ext cx="660916" cy="22860"/>
          </a:xfrm>
          <a:prstGeom prst="roundRect">
            <a:avLst>
              <a:gd name="adj" fmla="val 346946"/>
            </a:avLst>
          </a:prstGeom>
          <a:solidFill>
            <a:srgbClr val="56565B"/>
          </a:solidFill>
          <a:ln/>
        </p:spPr>
      </p:sp>
      <p:sp>
        <p:nvSpPr>
          <p:cNvPr id="18" name="Shape 15"/>
          <p:cNvSpPr/>
          <p:nvPr/>
        </p:nvSpPr>
        <p:spPr>
          <a:xfrm>
            <a:off x="731758" y="5791676"/>
            <a:ext cx="424815" cy="424815"/>
          </a:xfrm>
          <a:prstGeom prst="roundRect">
            <a:avLst>
              <a:gd name="adj" fmla="val 18670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861298" y="5862399"/>
            <a:ext cx="165735" cy="28325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30"/>
              </a:lnSpc>
              <a:buNone/>
            </a:pPr>
            <a:r>
              <a:rPr lang="en-US" sz="2230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3</a:t>
            </a:r>
            <a:endParaRPr lang="en-US" sz="2230" dirty="0"/>
          </a:p>
        </p:txBody>
      </p:sp>
      <p:sp>
        <p:nvSpPr>
          <p:cNvPr id="20" name="Text 17"/>
          <p:cNvSpPr/>
          <p:nvPr/>
        </p:nvSpPr>
        <p:spPr>
          <a:xfrm>
            <a:off x="1982748" y="5768102"/>
            <a:ext cx="2360414" cy="29503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23"/>
              </a:lnSpc>
              <a:buNone/>
            </a:pPr>
            <a:r>
              <a:rPr lang="en-US" sz="1859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Modern Era</a:t>
            </a:r>
            <a:endParaRPr lang="en-US" sz="1859" dirty="0"/>
          </a:p>
        </p:txBody>
      </p:sp>
      <p:sp>
        <p:nvSpPr>
          <p:cNvPr id="21" name="Text 18"/>
          <p:cNvSpPr/>
          <p:nvPr/>
        </p:nvSpPr>
        <p:spPr>
          <a:xfrm>
            <a:off x="1982748" y="6176367"/>
            <a:ext cx="6500336" cy="3020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79"/>
              </a:lnSpc>
              <a:buNone/>
            </a:pPr>
            <a:r>
              <a:rPr lang="en-US" sz="1487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Increased viewership and global participation defined the 1990 onwards.</a:t>
            </a:r>
            <a:endParaRPr lang="en-US" sz="1487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50437" y="1344097"/>
            <a:ext cx="7415927" cy="23145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Analysis of Team Performance and Dominance</a:t>
            </a:r>
            <a:endParaRPr lang="en-US" sz="4860" dirty="0"/>
          </a:p>
        </p:txBody>
      </p:sp>
      <p:sp>
        <p:nvSpPr>
          <p:cNvPr id="6" name="Shape 3"/>
          <p:cNvSpPr/>
          <p:nvPr/>
        </p:nvSpPr>
        <p:spPr>
          <a:xfrm>
            <a:off x="6350437" y="4028956"/>
            <a:ext cx="7415927" cy="2856547"/>
          </a:xfrm>
          <a:prstGeom prst="roundRect">
            <a:avLst>
              <a:gd name="adj" fmla="val 3630"/>
            </a:avLst>
          </a:prstGeom>
          <a:noFill/>
          <a:ln w="1524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7" name="Shape 4"/>
          <p:cNvSpPr/>
          <p:nvPr/>
        </p:nvSpPr>
        <p:spPr>
          <a:xfrm>
            <a:off x="6365677" y="4044196"/>
            <a:ext cx="7385447" cy="7065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8" name="Text 5"/>
          <p:cNvSpPr/>
          <p:nvPr/>
        </p:nvSpPr>
        <p:spPr>
          <a:xfrm>
            <a:off x="6612731" y="4199930"/>
            <a:ext cx="1348859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Team</a:t>
            </a:r>
            <a:endParaRPr lang="en-US" sz="1944" dirty="0"/>
          </a:p>
        </p:txBody>
      </p:sp>
      <p:sp>
        <p:nvSpPr>
          <p:cNvPr id="9" name="Text 6"/>
          <p:cNvSpPr/>
          <p:nvPr/>
        </p:nvSpPr>
        <p:spPr>
          <a:xfrm>
            <a:off x="8462843" y="4199930"/>
            <a:ext cx="1345049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Titles</a:t>
            </a:r>
            <a:endParaRPr lang="en-US" sz="1944" dirty="0"/>
          </a:p>
        </p:txBody>
      </p:sp>
      <p:sp>
        <p:nvSpPr>
          <p:cNvPr id="10" name="Text 7"/>
          <p:cNvSpPr/>
          <p:nvPr/>
        </p:nvSpPr>
        <p:spPr>
          <a:xfrm>
            <a:off x="10309146" y="4199930"/>
            <a:ext cx="1345049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Finals</a:t>
            </a:r>
            <a:endParaRPr lang="en-US" sz="1944" dirty="0"/>
          </a:p>
        </p:txBody>
      </p:sp>
      <p:sp>
        <p:nvSpPr>
          <p:cNvPr id="11" name="Text 8"/>
          <p:cNvSpPr/>
          <p:nvPr/>
        </p:nvSpPr>
        <p:spPr>
          <a:xfrm>
            <a:off x="12155448" y="4199930"/>
            <a:ext cx="1348859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Semifinals</a:t>
            </a:r>
            <a:endParaRPr lang="en-US" sz="1944" dirty="0"/>
          </a:p>
        </p:txBody>
      </p:sp>
      <p:sp>
        <p:nvSpPr>
          <p:cNvPr id="12" name="Shape 9"/>
          <p:cNvSpPr/>
          <p:nvPr/>
        </p:nvSpPr>
        <p:spPr>
          <a:xfrm>
            <a:off x="6365677" y="4750713"/>
            <a:ext cx="7385447" cy="70651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3" name="Text 10"/>
          <p:cNvSpPr/>
          <p:nvPr/>
        </p:nvSpPr>
        <p:spPr>
          <a:xfrm>
            <a:off x="6612731" y="4906447"/>
            <a:ext cx="1348859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Brazil</a:t>
            </a:r>
            <a:endParaRPr lang="en-US" sz="1944" dirty="0"/>
          </a:p>
        </p:txBody>
      </p:sp>
      <p:sp>
        <p:nvSpPr>
          <p:cNvPr id="14" name="Text 11"/>
          <p:cNvSpPr/>
          <p:nvPr/>
        </p:nvSpPr>
        <p:spPr>
          <a:xfrm>
            <a:off x="8462843" y="4906447"/>
            <a:ext cx="1345049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5</a:t>
            </a:r>
            <a:endParaRPr lang="en-US" sz="1944" dirty="0"/>
          </a:p>
        </p:txBody>
      </p:sp>
      <p:sp>
        <p:nvSpPr>
          <p:cNvPr id="15" name="Text 12"/>
          <p:cNvSpPr/>
          <p:nvPr/>
        </p:nvSpPr>
        <p:spPr>
          <a:xfrm>
            <a:off x="10309146" y="4906447"/>
            <a:ext cx="1345049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7</a:t>
            </a:r>
            <a:endParaRPr lang="en-US" sz="1944" dirty="0"/>
          </a:p>
        </p:txBody>
      </p:sp>
      <p:sp>
        <p:nvSpPr>
          <p:cNvPr id="16" name="Text 13"/>
          <p:cNvSpPr/>
          <p:nvPr/>
        </p:nvSpPr>
        <p:spPr>
          <a:xfrm>
            <a:off x="12155448" y="4906447"/>
            <a:ext cx="1348859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11</a:t>
            </a:r>
            <a:endParaRPr lang="en-US" sz="1944" dirty="0"/>
          </a:p>
        </p:txBody>
      </p:sp>
      <p:sp>
        <p:nvSpPr>
          <p:cNvPr id="17" name="Shape 14"/>
          <p:cNvSpPr/>
          <p:nvPr/>
        </p:nvSpPr>
        <p:spPr>
          <a:xfrm>
            <a:off x="6365677" y="5457230"/>
            <a:ext cx="7385447" cy="7065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6612731" y="5612963"/>
            <a:ext cx="1348859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Germany</a:t>
            </a:r>
            <a:endParaRPr lang="en-US" sz="1944" dirty="0"/>
          </a:p>
        </p:txBody>
      </p:sp>
      <p:sp>
        <p:nvSpPr>
          <p:cNvPr id="19" name="Text 16"/>
          <p:cNvSpPr/>
          <p:nvPr/>
        </p:nvSpPr>
        <p:spPr>
          <a:xfrm>
            <a:off x="8462843" y="5612963"/>
            <a:ext cx="1345049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4</a:t>
            </a:r>
            <a:endParaRPr lang="en-US" sz="1944" dirty="0"/>
          </a:p>
        </p:txBody>
      </p:sp>
      <p:sp>
        <p:nvSpPr>
          <p:cNvPr id="20" name="Text 17"/>
          <p:cNvSpPr/>
          <p:nvPr/>
        </p:nvSpPr>
        <p:spPr>
          <a:xfrm>
            <a:off x="10309146" y="5612963"/>
            <a:ext cx="1345049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8</a:t>
            </a:r>
            <a:endParaRPr lang="en-US" sz="1944" dirty="0"/>
          </a:p>
        </p:txBody>
      </p:sp>
      <p:sp>
        <p:nvSpPr>
          <p:cNvPr id="21" name="Text 18"/>
          <p:cNvSpPr/>
          <p:nvPr/>
        </p:nvSpPr>
        <p:spPr>
          <a:xfrm>
            <a:off x="12155448" y="5612963"/>
            <a:ext cx="1348859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13</a:t>
            </a:r>
            <a:endParaRPr lang="en-US" sz="1944" dirty="0"/>
          </a:p>
        </p:txBody>
      </p:sp>
      <p:sp>
        <p:nvSpPr>
          <p:cNvPr id="22" name="Shape 19"/>
          <p:cNvSpPr/>
          <p:nvPr/>
        </p:nvSpPr>
        <p:spPr>
          <a:xfrm>
            <a:off x="6365677" y="6163747"/>
            <a:ext cx="7385447" cy="70651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3" name="Text 20"/>
          <p:cNvSpPr/>
          <p:nvPr/>
        </p:nvSpPr>
        <p:spPr>
          <a:xfrm>
            <a:off x="6612731" y="6319480"/>
            <a:ext cx="1348859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Italy</a:t>
            </a:r>
            <a:endParaRPr lang="en-US" sz="1944" dirty="0"/>
          </a:p>
        </p:txBody>
      </p:sp>
      <p:sp>
        <p:nvSpPr>
          <p:cNvPr id="24" name="Text 21"/>
          <p:cNvSpPr/>
          <p:nvPr/>
        </p:nvSpPr>
        <p:spPr>
          <a:xfrm>
            <a:off x="8462843" y="6319480"/>
            <a:ext cx="1345049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4</a:t>
            </a:r>
            <a:endParaRPr lang="en-US" sz="1944" dirty="0"/>
          </a:p>
        </p:txBody>
      </p:sp>
      <p:sp>
        <p:nvSpPr>
          <p:cNvPr id="25" name="Text 22"/>
          <p:cNvSpPr/>
          <p:nvPr/>
        </p:nvSpPr>
        <p:spPr>
          <a:xfrm>
            <a:off x="10309146" y="6319480"/>
            <a:ext cx="1345049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6</a:t>
            </a:r>
            <a:endParaRPr lang="en-US" sz="1944" dirty="0"/>
          </a:p>
        </p:txBody>
      </p:sp>
      <p:sp>
        <p:nvSpPr>
          <p:cNvPr id="26" name="Text 23"/>
          <p:cNvSpPr/>
          <p:nvPr/>
        </p:nvSpPr>
        <p:spPr>
          <a:xfrm>
            <a:off x="12155448" y="6319480"/>
            <a:ext cx="1348859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8</a:t>
            </a:r>
            <a:endParaRPr lang="en-US" sz="1944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30861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64037" y="3891082"/>
            <a:ext cx="12601813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Player Statistics and Standout Performers</a:t>
            </a:r>
            <a:endParaRPr lang="en-US" sz="4860" dirty="0"/>
          </a:p>
        </p:txBody>
      </p:sp>
      <p:sp>
        <p:nvSpPr>
          <p:cNvPr id="6" name="Shape 3"/>
          <p:cNvSpPr/>
          <p:nvPr/>
        </p:nvSpPr>
        <p:spPr>
          <a:xfrm>
            <a:off x="864037" y="5310545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15240">
            <a:solidFill>
              <a:srgbClr val="56565B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87636" y="5403056"/>
            <a:ext cx="108228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1</a:t>
            </a:r>
            <a:endParaRPr lang="en-US" sz="2916" dirty="0"/>
          </a:p>
        </p:txBody>
      </p:sp>
      <p:sp>
        <p:nvSpPr>
          <p:cNvPr id="8" name="Text 5"/>
          <p:cNvSpPr/>
          <p:nvPr/>
        </p:nvSpPr>
        <p:spPr>
          <a:xfrm>
            <a:off x="1666280" y="5310545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Top Scorers</a:t>
            </a:r>
            <a:endParaRPr lang="en-US" sz="2430" dirty="0"/>
          </a:p>
        </p:txBody>
      </p:sp>
      <p:sp>
        <p:nvSpPr>
          <p:cNvPr id="9" name="Text 6"/>
          <p:cNvSpPr/>
          <p:nvPr/>
        </p:nvSpPr>
        <p:spPr>
          <a:xfrm>
            <a:off x="1666280" y="5844421"/>
            <a:ext cx="3333988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Highlighting leading goal-scorers such as Miroslav Klose.</a:t>
            </a:r>
            <a:endParaRPr lang="en-US" sz="1944" dirty="0"/>
          </a:p>
        </p:txBody>
      </p:sp>
      <p:sp>
        <p:nvSpPr>
          <p:cNvPr id="10" name="Shape 7"/>
          <p:cNvSpPr/>
          <p:nvPr/>
        </p:nvSpPr>
        <p:spPr>
          <a:xfrm>
            <a:off x="5247084" y="5310545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15240">
            <a:solidFill>
              <a:srgbClr val="56565B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5418892" y="5403056"/>
            <a:ext cx="211812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2</a:t>
            </a:r>
            <a:endParaRPr lang="en-US" sz="2916" dirty="0"/>
          </a:p>
        </p:txBody>
      </p:sp>
      <p:sp>
        <p:nvSpPr>
          <p:cNvPr id="12" name="Text 9"/>
          <p:cNvSpPr/>
          <p:nvPr/>
        </p:nvSpPr>
        <p:spPr>
          <a:xfrm>
            <a:off x="6049328" y="5310545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Best Playmakers</a:t>
            </a:r>
            <a:endParaRPr lang="en-US" sz="2430" dirty="0"/>
          </a:p>
        </p:txBody>
      </p:sp>
      <p:sp>
        <p:nvSpPr>
          <p:cNvPr id="13" name="Text 10"/>
          <p:cNvSpPr/>
          <p:nvPr/>
        </p:nvSpPr>
        <p:spPr>
          <a:xfrm>
            <a:off x="6049328" y="5844421"/>
            <a:ext cx="3333988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Recognizing players with outstanding assists and gameplay, like Diego Maradona.</a:t>
            </a:r>
            <a:endParaRPr lang="en-US" sz="1944" dirty="0"/>
          </a:p>
        </p:txBody>
      </p:sp>
      <p:sp>
        <p:nvSpPr>
          <p:cNvPr id="14" name="Shape 11"/>
          <p:cNvSpPr/>
          <p:nvPr/>
        </p:nvSpPr>
        <p:spPr>
          <a:xfrm>
            <a:off x="9630132" y="5310545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15240">
            <a:solidFill>
              <a:srgbClr val="56565B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9799439" y="5403056"/>
            <a:ext cx="216694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3</a:t>
            </a:r>
            <a:endParaRPr lang="en-US" sz="2916" dirty="0"/>
          </a:p>
        </p:txBody>
      </p:sp>
      <p:sp>
        <p:nvSpPr>
          <p:cNvPr id="16" name="Text 13"/>
          <p:cNvSpPr/>
          <p:nvPr/>
        </p:nvSpPr>
        <p:spPr>
          <a:xfrm>
            <a:off x="10432375" y="5310545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Goalkeepers</a:t>
            </a:r>
            <a:endParaRPr lang="en-US" sz="2430" dirty="0"/>
          </a:p>
        </p:txBody>
      </p:sp>
      <p:sp>
        <p:nvSpPr>
          <p:cNvPr id="17" name="Text 14"/>
          <p:cNvSpPr/>
          <p:nvPr/>
        </p:nvSpPr>
        <p:spPr>
          <a:xfrm>
            <a:off x="10432375" y="5844421"/>
            <a:ext cx="3333988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Focus on legendary goalkeepers who made the difference, e.g., Lev Yashin.</a:t>
            </a:r>
            <a:endParaRPr lang="en-US" sz="1944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1862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7311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2485" y="3627120"/>
            <a:ext cx="12965430" cy="148637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853"/>
              </a:lnSpc>
              <a:buNone/>
            </a:pPr>
            <a:r>
              <a:rPr lang="en-US" sz="4682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Emerging Trends and Innovations in the World Cup</a:t>
            </a:r>
            <a:endParaRPr lang="en-US" sz="4682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2485" y="5470208"/>
            <a:ext cx="594598" cy="59459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32485" y="6302573"/>
            <a:ext cx="2973110" cy="37159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926"/>
              </a:lnSpc>
              <a:buNone/>
            </a:pPr>
            <a:r>
              <a:rPr lang="en-US" sz="2341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VAR Introduction</a:t>
            </a:r>
            <a:endParaRPr lang="en-US" sz="2341" dirty="0"/>
          </a:p>
        </p:txBody>
      </p:sp>
      <p:sp>
        <p:nvSpPr>
          <p:cNvPr id="8" name="Text 4"/>
          <p:cNvSpPr/>
          <p:nvPr/>
        </p:nvSpPr>
        <p:spPr>
          <a:xfrm>
            <a:off x="832485" y="6816804"/>
            <a:ext cx="4083963" cy="761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997"/>
              </a:lnSpc>
              <a:buNone/>
            </a:pPr>
            <a:r>
              <a:rPr lang="en-US" sz="1873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Video Assistant Referee technology changed officiating standards.</a:t>
            </a:r>
            <a:endParaRPr lang="en-US" sz="1873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73159" y="5470208"/>
            <a:ext cx="594598" cy="594598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273159" y="6302573"/>
            <a:ext cx="2973110" cy="37159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926"/>
              </a:lnSpc>
              <a:buNone/>
            </a:pPr>
            <a:r>
              <a:rPr lang="en-US" sz="2341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Data Analytics</a:t>
            </a:r>
            <a:endParaRPr lang="en-US" sz="2341" dirty="0"/>
          </a:p>
        </p:txBody>
      </p:sp>
      <p:sp>
        <p:nvSpPr>
          <p:cNvPr id="11" name="Text 6"/>
          <p:cNvSpPr/>
          <p:nvPr/>
        </p:nvSpPr>
        <p:spPr>
          <a:xfrm>
            <a:off x="5273159" y="6816804"/>
            <a:ext cx="4083963" cy="761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997"/>
              </a:lnSpc>
              <a:buNone/>
            </a:pPr>
            <a:r>
              <a:rPr lang="en-US" sz="1873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Teams use data for strategy, analyzing player performances.</a:t>
            </a:r>
            <a:endParaRPr lang="en-US" sz="1873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13833" y="5470208"/>
            <a:ext cx="594598" cy="594598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9713833" y="6302573"/>
            <a:ext cx="2973110" cy="37159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926"/>
              </a:lnSpc>
              <a:buNone/>
            </a:pPr>
            <a:r>
              <a:rPr lang="en-US" sz="2341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Diversity in Teams</a:t>
            </a:r>
            <a:endParaRPr lang="en-US" sz="2341" dirty="0"/>
          </a:p>
        </p:txBody>
      </p:sp>
      <p:sp>
        <p:nvSpPr>
          <p:cNvPr id="14" name="Text 8"/>
          <p:cNvSpPr/>
          <p:nvPr/>
        </p:nvSpPr>
        <p:spPr>
          <a:xfrm>
            <a:off x="9713833" y="6816804"/>
            <a:ext cx="4083963" cy="761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997"/>
              </a:lnSpc>
              <a:buNone/>
            </a:pPr>
            <a:r>
              <a:rPr lang="en-US" sz="1873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Inclusion of players from various backgrounds enriches competitions.</a:t>
            </a:r>
            <a:endParaRPr lang="en-US" sz="1873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64037" y="1101447"/>
            <a:ext cx="7415927" cy="15430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Insights and Findings from the Data</a:t>
            </a:r>
            <a:endParaRPr lang="en-US" sz="4860" dirty="0"/>
          </a:p>
        </p:txBody>
      </p:sp>
      <p:sp>
        <p:nvSpPr>
          <p:cNvPr id="6" name="Shape 3"/>
          <p:cNvSpPr/>
          <p:nvPr/>
        </p:nvSpPr>
        <p:spPr>
          <a:xfrm>
            <a:off x="864037" y="3292435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15240">
            <a:solidFill>
              <a:srgbClr val="56565B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87636" y="3384947"/>
            <a:ext cx="108228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1</a:t>
            </a:r>
            <a:endParaRPr lang="en-US" sz="2916" dirty="0"/>
          </a:p>
        </p:txBody>
      </p:sp>
      <p:sp>
        <p:nvSpPr>
          <p:cNvPr id="8" name="Text 5"/>
          <p:cNvSpPr/>
          <p:nvPr/>
        </p:nvSpPr>
        <p:spPr>
          <a:xfrm>
            <a:off x="1666280" y="3292435"/>
            <a:ext cx="4616529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Increased Global Participation</a:t>
            </a:r>
            <a:endParaRPr lang="en-US" sz="2430" dirty="0"/>
          </a:p>
        </p:txBody>
      </p:sp>
      <p:sp>
        <p:nvSpPr>
          <p:cNvPr id="9" name="Text 6"/>
          <p:cNvSpPr/>
          <p:nvPr/>
        </p:nvSpPr>
        <p:spPr>
          <a:xfrm>
            <a:off x="1666280" y="3826312"/>
            <a:ext cx="6613684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More nations compete, reflecting football's growth.</a:t>
            </a:r>
            <a:endParaRPr lang="en-US" sz="1944" dirty="0"/>
          </a:p>
        </p:txBody>
      </p:sp>
      <p:sp>
        <p:nvSpPr>
          <p:cNvPr id="10" name="Shape 7"/>
          <p:cNvSpPr/>
          <p:nvPr/>
        </p:nvSpPr>
        <p:spPr>
          <a:xfrm>
            <a:off x="864037" y="4745831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15240">
            <a:solidFill>
              <a:srgbClr val="56565B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35844" y="4838343"/>
            <a:ext cx="211812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2</a:t>
            </a:r>
            <a:endParaRPr lang="en-US" sz="2916" dirty="0"/>
          </a:p>
        </p:txBody>
      </p:sp>
      <p:sp>
        <p:nvSpPr>
          <p:cNvPr id="12" name="Text 9"/>
          <p:cNvSpPr/>
          <p:nvPr/>
        </p:nvSpPr>
        <p:spPr>
          <a:xfrm>
            <a:off x="1666280" y="4745831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Home Advantage</a:t>
            </a:r>
            <a:endParaRPr lang="en-US" sz="2430" dirty="0"/>
          </a:p>
        </p:txBody>
      </p:sp>
      <p:sp>
        <p:nvSpPr>
          <p:cNvPr id="13" name="Text 10"/>
          <p:cNvSpPr/>
          <p:nvPr/>
        </p:nvSpPr>
        <p:spPr>
          <a:xfrm>
            <a:off x="1666280" y="5279708"/>
            <a:ext cx="6613684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Statistically significant benefit for host nations.</a:t>
            </a:r>
            <a:endParaRPr lang="en-US" sz="1944" dirty="0"/>
          </a:p>
        </p:txBody>
      </p:sp>
      <p:sp>
        <p:nvSpPr>
          <p:cNvPr id="14" name="Shape 11"/>
          <p:cNvSpPr/>
          <p:nvPr/>
        </p:nvSpPr>
        <p:spPr>
          <a:xfrm>
            <a:off x="864037" y="6199227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15240">
            <a:solidFill>
              <a:srgbClr val="56565B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1033343" y="6291739"/>
            <a:ext cx="216694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3</a:t>
            </a:r>
            <a:endParaRPr lang="en-US" sz="2916" dirty="0"/>
          </a:p>
        </p:txBody>
      </p:sp>
      <p:sp>
        <p:nvSpPr>
          <p:cNvPr id="16" name="Text 13"/>
          <p:cNvSpPr/>
          <p:nvPr/>
        </p:nvSpPr>
        <p:spPr>
          <a:xfrm>
            <a:off x="1666280" y="6199227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Economic Impact</a:t>
            </a:r>
            <a:endParaRPr lang="en-US" sz="2430" dirty="0"/>
          </a:p>
        </p:txBody>
      </p:sp>
      <p:sp>
        <p:nvSpPr>
          <p:cNvPr id="17" name="Text 14"/>
          <p:cNvSpPr/>
          <p:nvPr/>
        </p:nvSpPr>
        <p:spPr>
          <a:xfrm>
            <a:off x="1666280" y="6733103"/>
            <a:ext cx="6613684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World Cups boost local economies and tourism.</a:t>
            </a:r>
            <a:endParaRPr lang="en-US" sz="1944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281261" y="987981"/>
            <a:ext cx="7554278" cy="212919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589"/>
              </a:lnSpc>
              <a:buNone/>
            </a:pPr>
            <a:r>
              <a:rPr lang="en-US" sz="4471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Conclusion and Recommendations for Future World Cups</a:t>
            </a:r>
            <a:endParaRPr lang="en-US" sz="4471" dirty="0"/>
          </a:p>
        </p:txBody>
      </p:sp>
      <p:sp>
        <p:nvSpPr>
          <p:cNvPr id="6" name="Shape 3"/>
          <p:cNvSpPr/>
          <p:nvPr/>
        </p:nvSpPr>
        <p:spPr>
          <a:xfrm>
            <a:off x="6281261" y="3713321"/>
            <a:ext cx="511016" cy="511016"/>
          </a:xfrm>
          <a:prstGeom prst="roundRect">
            <a:avLst>
              <a:gd name="adj" fmla="val 18667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487001" y="3798451"/>
            <a:ext cx="99536" cy="34063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83"/>
              </a:lnSpc>
              <a:buNone/>
            </a:pPr>
            <a:r>
              <a:rPr lang="en-US" sz="2683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1</a:t>
            </a:r>
            <a:endParaRPr lang="en-US" sz="2683" dirty="0"/>
          </a:p>
        </p:txBody>
      </p:sp>
      <p:sp>
        <p:nvSpPr>
          <p:cNvPr id="8" name="Text 5"/>
          <p:cNvSpPr/>
          <p:nvPr/>
        </p:nvSpPr>
        <p:spPr>
          <a:xfrm>
            <a:off x="7019330" y="3713321"/>
            <a:ext cx="3194685" cy="3548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4"/>
              </a:lnSpc>
              <a:buNone/>
            </a:pPr>
            <a:r>
              <a:rPr lang="en-US" sz="2235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Enhancing Technology</a:t>
            </a:r>
            <a:endParaRPr lang="en-US" sz="2235" dirty="0"/>
          </a:p>
        </p:txBody>
      </p:sp>
      <p:sp>
        <p:nvSpPr>
          <p:cNvPr id="9" name="Text 6"/>
          <p:cNvSpPr/>
          <p:nvPr/>
        </p:nvSpPr>
        <p:spPr>
          <a:xfrm>
            <a:off x="7019330" y="4204335"/>
            <a:ext cx="6816209" cy="3633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61"/>
              </a:lnSpc>
              <a:buNone/>
            </a:pPr>
            <a:r>
              <a:rPr lang="en-US" sz="178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Continue to integrate technology for accuracy and engagement.</a:t>
            </a:r>
            <a:endParaRPr lang="en-US" sz="1788" dirty="0"/>
          </a:p>
        </p:txBody>
      </p:sp>
      <p:sp>
        <p:nvSpPr>
          <p:cNvPr id="10" name="Shape 7"/>
          <p:cNvSpPr/>
          <p:nvPr/>
        </p:nvSpPr>
        <p:spPr>
          <a:xfrm>
            <a:off x="6281261" y="5050274"/>
            <a:ext cx="511016" cy="511016"/>
          </a:xfrm>
          <a:prstGeom prst="roundRect">
            <a:avLst>
              <a:gd name="adj" fmla="val 18667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439376" y="5135404"/>
            <a:ext cx="194786" cy="34063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83"/>
              </a:lnSpc>
              <a:buNone/>
            </a:pPr>
            <a:r>
              <a:rPr lang="en-US" sz="2683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2</a:t>
            </a:r>
            <a:endParaRPr lang="en-US" sz="2683" dirty="0"/>
          </a:p>
        </p:txBody>
      </p:sp>
      <p:sp>
        <p:nvSpPr>
          <p:cNvPr id="12" name="Text 9"/>
          <p:cNvSpPr/>
          <p:nvPr/>
        </p:nvSpPr>
        <p:spPr>
          <a:xfrm>
            <a:off x="7019330" y="5050274"/>
            <a:ext cx="2838926" cy="3548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4"/>
              </a:lnSpc>
              <a:buNone/>
            </a:pPr>
            <a:r>
              <a:rPr lang="en-US" sz="2235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Promoting Fair Play</a:t>
            </a:r>
            <a:endParaRPr lang="en-US" sz="2235" dirty="0"/>
          </a:p>
        </p:txBody>
      </p:sp>
      <p:sp>
        <p:nvSpPr>
          <p:cNvPr id="13" name="Text 10"/>
          <p:cNvSpPr/>
          <p:nvPr/>
        </p:nvSpPr>
        <p:spPr>
          <a:xfrm>
            <a:off x="7019330" y="5541288"/>
            <a:ext cx="6816209" cy="3633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61"/>
              </a:lnSpc>
              <a:buNone/>
            </a:pPr>
            <a:r>
              <a:rPr lang="en-US" sz="178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Emphasize rules that ensure sportsmanship and integrity.</a:t>
            </a:r>
            <a:endParaRPr lang="en-US" sz="1788" dirty="0"/>
          </a:p>
        </p:txBody>
      </p:sp>
      <p:sp>
        <p:nvSpPr>
          <p:cNvPr id="14" name="Shape 11"/>
          <p:cNvSpPr/>
          <p:nvPr/>
        </p:nvSpPr>
        <p:spPr>
          <a:xfrm>
            <a:off x="6281261" y="6387227"/>
            <a:ext cx="511016" cy="511016"/>
          </a:xfrm>
          <a:prstGeom prst="roundRect">
            <a:avLst>
              <a:gd name="adj" fmla="val 18667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6437114" y="6472357"/>
            <a:ext cx="199311" cy="34063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83"/>
              </a:lnSpc>
              <a:buNone/>
            </a:pPr>
            <a:r>
              <a:rPr lang="en-US" sz="2683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3</a:t>
            </a:r>
            <a:endParaRPr lang="en-US" sz="2683" dirty="0"/>
          </a:p>
        </p:txBody>
      </p:sp>
      <p:sp>
        <p:nvSpPr>
          <p:cNvPr id="16" name="Text 13"/>
          <p:cNvSpPr/>
          <p:nvPr/>
        </p:nvSpPr>
        <p:spPr>
          <a:xfrm>
            <a:off x="7019330" y="6387227"/>
            <a:ext cx="3016448" cy="3548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4"/>
              </a:lnSpc>
              <a:buNone/>
            </a:pPr>
            <a:r>
              <a:rPr lang="en-US" sz="2235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Sustainable Practices</a:t>
            </a:r>
            <a:endParaRPr lang="en-US" sz="2235" dirty="0"/>
          </a:p>
        </p:txBody>
      </p:sp>
      <p:sp>
        <p:nvSpPr>
          <p:cNvPr id="17" name="Text 14"/>
          <p:cNvSpPr/>
          <p:nvPr/>
        </p:nvSpPr>
        <p:spPr>
          <a:xfrm>
            <a:off x="7019330" y="6878241"/>
            <a:ext cx="6816209" cy="3633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61"/>
              </a:lnSpc>
              <a:buNone/>
            </a:pPr>
            <a:r>
              <a:rPr lang="en-US" sz="178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Encourage environmentally friendly practices during World Cups.</a:t>
            </a:r>
            <a:endParaRPr lang="en-US" sz="1788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342</Words>
  <Application>Microsoft Office PowerPoint</Application>
  <PresentationFormat>Custom</PresentationFormat>
  <Paragraphs>82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Poppins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Naman Kedia</cp:lastModifiedBy>
  <cp:revision>3</cp:revision>
  <dcterms:created xsi:type="dcterms:W3CDTF">2024-08-02T10:19:21Z</dcterms:created>
  <dcterms:modified xsi:type="dcterms:W3CDTF">2024-08-02T10:41:54Z</dcterms:modified>
</cp:coreProperties>
</file>